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8" r:id="rId4"/>
    <p:sldId id="269" r:id="rId5"/>
    <p:sldId id="270" r:id="rId6"/>
    <p:sldId id="271" r:id="rId7"/>
    <p:sldId id="259" r:id="rId8"/>
    <p:sldId id="272" r:id="rId9"/>
    <p:sldId id="260" r:id="rId10"/>
    <p:sldId id="261" r:id="rId11"/>
    <p:sldId id="262" r:id="rId12"/>
    <p:sldId id="265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6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>
      <p:cViewPr varScale="1">
        <p:scale>
          <a:sx n="104" d="100"/>
          <a:sy n="104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B43F5-26EC-4CAD-8C1F-AF9CCD79EE83}" type="datetimeFigureOut">
              <a:rPr lang="cs-CZ" smtClean="0"/>
              <a:pPr/>
              <a:t>24.11.2014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15D580-4E2C-4041-A92B-63D918F87CA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800200"/>
          </a:xfrm>
        </p:spPr>
        <p:txBody>
          <a:bodyPr>
            <a:normAutofit/>
          </a:bodyPr>
          <a:lstStyle/>
          <a:p>
            <a:r>
              <a:rPr lang="cs-CZ" dirty="0" smtClean="0"/>
              <a:t>Výpůjčky e-knih </a:t>
            </a:r>
            <a:br>
              <a:rPr lang="cs-CZ" dirty="0" smtClean="0"/>
            </a:br>
            <a:r>
              <a:rPr lang="cs-CZ" dirty="0" smtClean="0"/>
              <a:t>ve Středočeské vědecké knihovně v Kladně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5949280"/>
            <a:ext cx="5616624" cy="507504"/>
          </a:xfrm>
        </p:spPr>
        <p:txBody>
          <a:bodyPr/>
          <a:lstStyle/>
          <a:p>
            <a:r>
              <a:rPr lang="cs-CZ" dirty="0" smtClean="0"/>
              <a:t>Seminář E-knihy IV, 25. 11. </a:t>
            </a:r>
            <a:r>
              <a:rPr lang="cs-CZ" dirty="0" smtClean="0"/>
              <a:t>2014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860032" y="4653136"/>
            <a:ext cx="3690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Eva </a:t>
            </a:r>
            <a:r>
              <a:rPr lang="cs-CZ" sz="1600" dirty="0" err="1" smtClean="0"/>
              <a:t>Recmanová</a:t>
            </a:r>
            <a:endParaRPr lang="cs-CZ" sz="1600" dirty="0" smtClean="0"/>
          </a:p>
          <a:p>
            <a:r>
              <a:rPr lang="cs-CZ" sz="1600" dirty="0" smtClean="0"/>
              <a:t>Středočeská vědecká knihovna v Kladně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-knihy_rezerv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76672"/>
            <a:ext cx="4307689" cy="60932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20212363">
            <a:off x="134146" y="1308177"/>
            <a:ext cx="3986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Toto je asi ten důvod</a:t>
            </a:r>
            <a:endParaRPr lang="cs-CZ" sz="32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76672"/>
            <a:ext cx="7164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je třeba </a:t>
            </a:r>
            <a:r>
              <a:rPr lang="cs-C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vylepšit, jestli to půjde?</a:t>
            </a:r>
            <a:endParaRPr lang="cs-CZ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Snadnější proces výpůjčky, nemuset zakládat účet na </a:t>
            </a:r>
            <a:r>
              <a:rPr lang="cs-CZ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eReading.cz</a:t>
            </a:r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Započtení a zpoplatnění výpůjčky až po úspěšném stažení titulu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Odstranění technických omezení (Kindle, pouze čtečky Start)</a:t>
            </a:r>
            <a:endParaRPr lang="cs-C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22048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Výhody výpůjček e-knih</a:t>
            </a:r>
          </a:p>
          <a:p>
            <a:endParaRPr lang="cs-C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Žádné fronty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Hned a tady</a:t>
            </a:r>
            <a:endParaRPr lang="cs-CZ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3717032"/>
            <a:ext cx="77636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co se těšíme:</a:t>
            </a:r>
          </a:p>
          <a:p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konkurenci, až přibudou další nakladatelé s výpůjčkami e-knih, protože</a:t>
            </a:r>
          </a:p>
          <a:p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zlevní se výpůjčka pro knihovny,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rozšíří se nabídka e-knih k výpůjčce (i odborná literatura),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zjednoduší se výpůjčky</a:t>
            </a:r>
          </a:p>
          <a:p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třeba ještě něco.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71600" y="548680"/>
            <a:ext cx="478047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Získali jsme, co jsme nečekali</a:t>
            </a:r>
          </a:p>
          <a:p>
            <a:endParaRPr lang="cs-CZ" dirty="0"/>
          </a:p>
          <a:p>
            <a:r>
              <a:rPr lang="cs-CZ" b="1" dirty="0" smtClean="0"/>
              <a:t>Náhledy e-knih</a:t>
            </a:r>
          </a:p>
          <a:p>
            <a:endParaRPr lang="cs-CZ" b="1" dirty="0" smtClean="0"/>
          </a:p>
          <a:p>
            <a:r>
              <a:rPr lang="cs-CZ" sz="1600" dirty="0"/>
              <a:t>p</a:t>
            </a:r>
            <a:r>
              <a:rPr lang="cs-CZ" sz="1600" dirty="0" smtClean="0"/>
              <a:t>rvních 20 stran </a:t>
            </a:r>
            <a:r>
              <a:rPr lang="cs-CZ" sz="1600" b="1" i="1" dirty="0" smtClean="0"/>
              <a:t>všech</a:t>
            </a:r>
            <a:r>
              <a:rPr lang="cs-CZ" sz="1600" dirty="0" smtClean="0"/>
              <a:t> knih z databáze </a:t>
            </a:r>
            <a:r>
              <a:rPr lang="cs-CZ" sz="1600" dirty="0" err="1" smtClean="0"/>
              <a:t>eReading.cz</a:t>
            </a:r>
            <a:r>
              <a:rPr lang="cs-CZ" sz="1600" dirty="0" smtClean="0"/>
              <a:t>, </a:t>
            </a:r>
          </a:p>
          <a:p>
            <a:r>
              <a:rPr lang="cs-CZ" sz="1600" dirty="0" smtClean="0"/>
              <a:t>i těch, které nejsou určeny k e-výpůjčce.</a:t>
            </a:r>
            <a:endParaRPr lang="cs-CZ" sz="16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5400600" cy="41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3131840" y="5733256"/>
            <a:ext cx="1152128" cy="79208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9086">
            <a:off x="6415666" y="2986964"/>
            <a:ext cx="2434108" cy="3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97882">
            <a:off x="6193306" y="-59927"/>
            <a:ext cx="2693961" cy="328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123728" y="220486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Děkuji za pozornost.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148064" y="4365104"/>
            <a:ext cx="32401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Eva </a:t>
            </a:r>
            <a:r>
              <a:rPr lang="cs-CZ" sz="1400" dirty="0" err="1" smtClean="0"/>
              <a:t>Recmanová</a:t>
            </a:r>
            <a:endParaRPr lang="cs-CZ" sz="1400" dirty="0" smtClean="0"/>
          </a:p>
          <a:p>
            <a:r>
              <a:rPr lang="cs-CZ" sz="1400" dirty="0" smtClean="0"/>
              <a:t>Středočeská vědecká knihovna v Kladně</a:t>
            </a:r>
          </a:p>
          <a:p>
            <a:endParaRPr lang="cs-CZ" sz="1400" dirty="0"/>
          </a:p>
          <a:p>
            <a:r>
              <a:rPr lang="cs-CZ" sz="1400" dirty="0" err="1" smtClean="0"/>
              <a:t>recmanova</a:t>
            </a:r>
            <a:r>
              <a:rPr lang="cs-CZ" sz="1400" dirty="0" smtClean="0"/>
              <a:t>@</a:t>
            </a:r>
            <a:r>
              <a:rPr lang="cs-CZ" sz="1400" dirty="0" err="1" smtClean="0"/>
              <a:t>svkkl.cz</a:t>
            </a:r>
            <a:endParaRPr lang="cs-CZ" sz="1400" dirty="0"/>
          </a:p>
        </p:txBody>
      </p:sp>
      <p:sp>
        <p:nvSpPr>
          <p:cNvPr id="7" name="Nadpis 3"/>
          <p:cNvSpPr>
            <a:spLocks noGrp="1"/>
          </p:cNvSpPr>
          <p:nvPr/>
        </p:nvSpPr>
        <p:spPr>
          <a:xfrm>
            <a:off x="342900" y="2817813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87624" y="404664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První výpůjčka </a:t>
            </a:r>
            <a:r>
              <a:rPr lang="cs-CZ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e-knihy: </a:t>
            </a:r>
            <a:r>
              <a:rPr lang="cs-CZ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23. </a:t>
            </a:r>
            <a:r>
              <a:rPr lang="cs-CZ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5. 2014</a:t>
            </a:r>
          </a:p>
          <a:p>
            <a:r>
              <a:rPr lang="cs-CZ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prostřednictvím </a:t>
            </a:r>
            <a:r>
              <a:rPr lang="cs-CZ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eReading.cz</a:t>
            </a:r>
            <a:endParaRPr lang="cs-CZ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cs-CZ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Podmínky </a:t>
            </a:r>
            <a:r>
              <a:rPr lang="cs-CZ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půjčování pro čtenáře</a:t>
            </a:r>
            <a:r>
              <a:rPr lang="cs-CZ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endParaRPr lang="cs-CZ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na </a:t>
            </a:r>
            <a:r>
              <a:rPr lang="cs-CZ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 dní,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 </a:t>
            </a:r>
            <a:r>
              <a:rPr lang="cs-CZ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čtenáře bezplatně,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pouze </a:t>
            </a:r>
            <a:r>
              <a:rPr lang="cs-CZ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registrovaný čtenář,</a:t>
            </a:r>
          </a:p>
          <a:p>
            <a:pPr lvl="0">
              <a:buFont typeface="Arial" pitchFamily="34" charset="0"/>
              <a:buChar char="•"/>
            </a:pP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max</a:t>
            </a:r>
            <a:r>
              <a:rPr lang="cs-CZ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2 výpůjčky současně.</a:t>
            </a:r>
          </a:p>
          <a:p>
            <a:pPr lvl="0"/>
            <a:endParaRPr lang="cs-CZ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 období květen – listopad 2014: </a:t>
            </a:r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cs-CZ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151 výpůjček e-knih, z toho 30 naši zaměstnanci</a:t>
            </a:r>
          </a:p>
          <a:p>
            <a:pPr algn="ctr"/>
            <a:r>
              <a:rPr lang="cs-CZ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hodně / málo ?</a:t>
            </a:r>
          </a:p>
          <a:p>
            <a:pPr lvl="0"/>
            <a:endParaRPr lang="cs-CZ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cs-CZ" sz="2000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24. 11. 2014 v katalogu 1044 e-knih k výpůjčce</a:t>
            </a:r>
          </a:p>
          <a:p>
            <a:pPr lvl="0"/>
            <a:endParaRPr lang="cs-CZ" sz="20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cs-CZ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Knihovna </a:t>
            </a:r>
            <a:r>
              <a:rPr lang="cs-CZ" sz="20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platí za jednu výpůjčku 49 Kč.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8948"/>
            <a:ext cx="9144000" cy="564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5213"/>
            <a:ext cx="9144000" cy="5587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09" y="0"/>
            <a:ext cx="893618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16998" cy="4228726"/>
          </a:xfrm>
          <a:prstGeom prst="rect">
            <a:avLst/>
          </a:prstGeom>
        </p:spPr>
      </p:pic>
      <p:cxnSp>
        <p:nvCxnSpPr>
          <p:cNvPr id="4" name="Přímá spojovací šipka 3"/>
          <p:cNvCxnSpPr/>
          <p:nvPr/>
        </p:nvCxnSpPr>
        <p:spPr>
          <a:xfrm flipH="1">
            <a:off x="5796136" y="1196752"/>
            <a:ext cx="1008112" cy="1008112"/>
          </a:xfrm>
          <a:prstGeom prst="straightConnector1">
            <a:avLst/>
          </a:prstGeom>
          <a:ln w="34925" cap="rnd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24372"/>
            <a:ext cx="5796136" cy="38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555776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Několik čísel</a:t>
            </a:r>
            <a:endParaRPr lang="cs-CZ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112474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 celkového počtu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151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výpůjček</a:t>
            </a:r>
          </a:p>
          <a:p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Podle věku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2411760" y="2132856"/>
          <a:ext cx="4392488" cy="93610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{5202B0CA-FC54-4496-8BCA-5EF66A818D29}</a:tableStyleId>
              </a:tblPr>
              <a:tblGrid>
                <a:gridCol w="2196244"/>
                <a:gridCol w="2196244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Do 30 let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30 – 50 let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Nad 50 let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3347864" y="4437112"/>
          <a:ext cx="2592288" cy="57606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{5202B0CA-FC54-4496-8BCA-5EF66A818D29}</a:tableStyleId>
              </a:tblPr>
              <a:tblGrid>
                <a:gridCol w="1008112"/>
                <a:gridCol w="158417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Ženy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113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Obrázek 14" descr="žena se čtečk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789040"/>
            <a:ext cx="2996568" cy="1997712"/>
          </a:xfrm>
          <a:prstGeom prst="rect">
            <a:avLst/>
          </a:prstGeom>
        </p:spPr>
      </p:pic>
      <p:pic>
        <p:nvPicPr>
          <p:cNvPr id="16" name="Obrázek 15" descr="muž s kniho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861048"/>
            <a:ext cx="2831588" cy="188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555776" y="5486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Výpůjčky po měsících</a:t>
            </a:r>
            <a:endParaRPr lang="cs-CZ" sz="28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1124744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 celkového počtu </a:t>
            </a:r>
            <a:r>
              <a:rPr lang="cs-C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151 </a:t>
            </a:r>
            <a:r>
              <a:rPr lang="cs-CZ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výpůjček</a:t>
            </a:r>
          </a:p>
          <a:p>
            <a:endParaRPr lang="cs-CZ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971600" y="2132856"/>
          <a:ext cx="6912768" cy="402136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bg1"/>
                  </a:outerShdw>
                </a:effectLst>
                <a:tableStyleId>{5202B0CA-FC54-4496-8BCA-5EF66A818D29}</a:tableStyleId>
              </a:tblPr>
              <a:tblGrid>
                <a:gridCol w="3528392"/>
                <a:gridCol w="3384376"/>
              </a:tblGrid>
              <a:tr h="487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Květen</a:t>
                      </a:r>
                      <a:endParaRPr lang="cs-CZ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487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Červen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609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Červenec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výpůjček</a:t>
                      </a:r>
                      <a:endParaRPr kumimoji="0" lang="cs-CZ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609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Srpen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výpůjček</a:t>
                      </a:r>
                      <a:endParaRPr kumimoji="0" lang="cs-CZ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609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Září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výpůjček</a:t>
                      </a:r>
                      <a:endParaRPr kumimoji="0" lang="cs-CZ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609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Říjen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výpůjček</a:t>
                      </a:r>
                      <a:endParaRPr kumimoji="0" lang="cs-CZ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6092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listopad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kumimoji="0" lang="cs-CZ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výpůjček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1720" y="476672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Tituly e-knih s nejvíce výpůjčkami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547664" y="1412776"/>
          <a:ext cx="6408712" cy="1407508"/>
        </p:xfrm>
        <a:graphic>
          <a:graphicData uri="http://schemas.openxmlformats.org/drawingml/2006/table">
            <a:tbl>
              <a:tblPr/>
              <a:tblGrid>
                <a:gridCol w="3107066"/>
                <a:gridCol w="1858168"/>
                <a:gridCol w="1443478"/>
              </a:tblGrid>
              <a:tr h="29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Titul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Počet výpůjček e-knihy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Fronta rezervací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87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i="0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Analfabetka</a:t>
                      </a:r>
                      <a:r>
                        <a:rPr lang="cs-CZ" sz="1100" b="1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která uměla počítat </a:t>
                      </a:r>
                      <a:r>
                        <a:rPr lang="cs-CZ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 </a:t>
                      </a:r>
                      <a:br>
                        <a:rPr lang="cs-CZ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</a:br>
                      <a:r>
                        <a:rPr lang="cs-CZ" sz="11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Jonas</a:t>
                      </a:r>
                      <a:r>
                        <a:rPr lang="cs-CZ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cs-CZ" sz="11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Jonasson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Stoletý </a:t>
                      </a:r>
                      <a:r>
                        <a:rPr lang="cs-CZ" sz="1100" b="1" i="0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stařík</a:t>
                      </a:r>
                      <a:r>
                        <a:rPr lang="cs-CZ" sz="1100" b="1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cs-CZ" sz="1100" b="1" i="0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který</a:t>
                      </a:r>
                      <a:r>
                        <a:rPr lang="cs-CZ" sz="1100" b="1" dirty="0" smtClean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vylezl z okna a zmizel </a:t>
                      </a:r>
                      <a:r>
                        <a:rPr lang="cs-CZ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 </a:t>
                      </a:r>
                      <a:r>
                        <a:rPr lang="cs-CZ" sz="11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Jonas</a:t>
                      </a:r>
                      <a:r>
                        <a:rPr lang="cs-CZ" sz="11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cs-CZ" sz="11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Jonasson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93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i="0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Deset žen</a:t>
                      </a:r>
                      <a:r>
                        <a:rPr lang="cs-CZ" sz="1100" b="1" dirty="0">
                          <a:solidFill>
                            <a:srgbClr val="0070C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cs-CZ" sz="11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 Marcela </a:t>
                      </a:r>
                      <a:r>
                        <a:rPr lang="cs-CZ" sz="1100" dirty="0" err="1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Serranová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lang="cs-CZ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331640" y="4149080"/>
            <a:ext cx="511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Proč nejsou na titul Deset žen rezervace?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9282">
            <a:off x="6371659" y="3487607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</TotalTime>
  <Words>292</Words>
  <Application>Microsoft Office PowerPoint</Application>
  <PresentationFormat>Předvádění na obrazovce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Cesta</vt:lpstr>
      <vt:lpstr>Výpůjčky e-knih  ve Středočeské vědecké knihovně v Kladně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Výpůjčky e-knih  ve Středočeské vědecké knihovně v Kladně</dc:title>
  <dc:creator>Recmanová</dc:creator>
  <cp:lastModifiedBy>Recmanová</cp:lastModifiedBy>
  <cp:revision>35</cp:revision>
  <dcterms:created xsi:type="dcterms:W3CDTF">2014-10-07T07:27:18Z</dcterms:created>
  <dcterms:modified xsi:type="dcterms:W3CDTF">2014-11-24T09:23:10Z</dcterms:modified>
</cp:coreProperties>
</file>